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9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977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670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21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72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74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622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23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476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324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23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5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98385-EA0A-4952-AC69-9D2B6A32AE75}" type="datetimeFigureOut">
              <a:rPr lang="hr-HR" smtClean="0"/>
              <a:t>27.4.2021.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3449-F2C7-4173-A903-12E3366AC860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7566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04" y="2000890"/>
            <a:ext cx="9205758" cy="1292464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1293223" y="378056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Zemlja je živi planet</a:t>
            </a:r>
          </a:p>
          <a:p>
            <a:r>
              <a:rPr lang="hr-HR" dirty="0" smtClean="0"/>
              <a:t>UMJERENE I POLARNE KLIME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36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5B8760B-AA43-471B-B4FA-A01128B4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1" r="21888"/>
          <a:stretch/>
        </p:blipFill>
        <p:spPr>
          <a:xfrm>
            <a:off x="2475570" y="4256809"/>
            <a:ext cx="2283566" cy="2285874"/>
          </a:xfrm>
          <a:prstGeom prst="rect">
            <a:avLst/>
          </a:prstGeom>
        </p:spPr>
      </p:pic>
      <p:pic>
        <p:nvPicPr>
          <p:cNvPr id="24" name="Rezervirano mjesto sadržaja 3">
            <a:extLst>
              <a:ext uri="{FF2B5EF4-FFF2-40B4-BE49-F238E27FC236}">
                <a16:creationId xmlns:a16="http://schemas.microsoft.com/office/drawing/2014/main" id="{C0593335-4ACA-4CA8-8B82-95CC669D0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t="42222" r="63418" b="41149"/>
          <a:stretch/>
        </p:blipFill>
        <p:spPr bwMode="auto">
          <a:xfrm>
            <a:off x="9890867" y="4256809"/>
            <a:ext cx="2283566" cy="22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CA2725B-0434-4981-A151-B72DC9F7DF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351"/>
          <a:stretch/>
        </p:blipFill>
        <p:spPr>
          <a:xfrm>
            <a:off x="7349968" y="4256809"/>
            <a:ext cx="2432333" cy="228228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5F466C7-9D51-4B72-8B33-61F54C5EB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r="19588"/>
          <a:stretch/>
        </p:blipFill>
        <p:spPr bwMode="auto">
          <a:xfrm>
            <a:off x="4875569" y="4256809"/>
            <a:ext cx="2365833" cy="22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EFA15A6A-71A9-4DA6-AB1B-38F23BF11D36}"/>
              </a:ext>
            </a:extLst>
          </p:cNvPr>
          <p:cNvSpPr/>
          <p:nvPr/>
        </p:nvSpPr>
        <p:spPr>
          <a:xfrm>
            <a:off x="295429" y="1811247"/>
            <a:ext cx="1981200" cy="9906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SNJEŽNO-ŠUMSKE</a:t>
            </a:r>
          </a:p>
          <a:p>
            <a:pPr algn="ctr"/>
            <a:r>
              <a:rPr lang="hr-HR" sz="2200" b="1" dirty="0"/>
              <a:t>KLIME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75836D-E5B9-4F71-B0DB-91903E4F69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33" r="25711"/>
          <a:stretch/>
        </p:blipFill>
        <p:spPr>
          <a:xfrm>
            <a:off x="94285" y="4256809"/>
            <a:ext cx="2264852" cy="2285874"/>
          </a:xfrm>
          <a:prstGeom prst="rect">
            <a:avLst/>
          </a:prstGeom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A8E74EEC-A6A7-4740-8088-E762EF6CFF68}"/>
              </a:ext>
            </a:extLst>
          </p:cNvPr>
          <p:cNvSpPr/>
          <p:nvPr/>
        </p:nvSpPr>
        <p:spPr>
          <a:xfrm>
            <a:off x="2619526" y="1811247"/>
            <a:ext cx="1981200" cy="9906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UMJERENO TOPLE KIŠNE KLIME</a:t>
            </a: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F7EB5D19-F7D5-4B6B-B3CB-310B2D4D688D}"/>
              </a:ext>
            </a:extLst>
          </p:cNvPr>
          <p:cNvSpPr/>
          <p:nvPr/>
        </p:nvSpPr>
        <p:spPr>
          <a:xfrm>
            <a:off x="5037822" y="1811247"/>
            <a:ext cx="1981200" cy="9906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SUHE KLIME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192CA5D7-7257-4198-94DE-7485F7861293}"/>
              </a:ext>
            </a:extLst>
          </p:cNvPr>
          <p:cNvSpPr/>
          <p:nvPr/>
        </p:nvSpPr>
        <p:spPr>
          <a:xfrm>
            <a:off x="7416435" y="1811247"/>
            <a:ext cx="1981200" cy="9906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SNJEŽNE KLIME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49925AC8-3D15-4671-A101-84212EA8F2E4}"/>
              </a:ext>
            </a:extLst>
          </p:cNvPr>
          <p:cNvSpPr/>
          <p:nvPr/>
        </p:nvSpPr>
        <p:spPr>
          <a:xfrm>
            <a:off x="9782301" y="1811247"/>
            <a:ext cx="1981200" cy="9906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/>
              <a:t>TROPSKE KIŠNE KLIME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116D2BB-5BB4-458E-B415-A0E1DC28DD65}"/>
              </a:ext>
            </a:extLst>
          </p:cNvPr>
          <p:cNvSpPr txBox="1"/>
          <p:nvPr/>
        </p:nvSpPr>
        <p:spPr>
          <a:xfrm>
            <a:off x="4823176" y="1101112"/>
            <a:ext cx="2725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/>
              <a:t>Poveži parove.</a:t>
            </a:r>
          </a:p>
        </p:txBody>
      </p:sp>
    </p:spTree>
    <p:extLst>
      <p:ext uri="{BB962C8B-B14F-4D97-AF65-F5344CB8AC3E}">
        <p14:creationId xmlns:p14="http://schemas.microsoft.com/office/powerpoint/2010/main" val="4070778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7DC42392-74FC-40D8-94E0-30B6AA2DC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52701"/>
              </p:ext>
            </p:extLst>
          </p:nvPr>
        </p:nvGraphicFramePr>
        <p:xfrm>
          <a:off x="1524000" y="1028701"/>
          <a:ext cx="9144000" cy="5680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4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Klimatski razredi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Obilježje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Prostor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endParaRPr lang="hr-HR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Visoke temperature zraka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tijekom cijele godine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i velika količina padalina.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Oko ekvatora, tropski ili žarki pojas.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Suhe klime</a:t>
                      </a:r>
                    </a:p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(B)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Oko obratnica, unutrašnjost Azije.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427">
                <a:tc>
                  <a:txBody>
                    <a:bodyPr/>
                    <a:lstStyle/>
                    <a:p>
                      <a:pPr algn="ctr"/>
                      <a:endParaRPr lang="hr-HR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Pravilna izmjena četiri godišnja doba.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Snježno-šumske klime (D)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Velike razlike u temperaturi između ljeta i zime.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192">
                <a:tc>
                  <a:txBody>
                    <a:bodyPr/>
                    <a:lstStyle/>
                    <a:p>
                      <a:pPr algn="ctr"/>
                      <a:endParaRPr lang="hr-HR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Arktik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i Antarktik.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C116D2BB-5BB4-458E-B415-A0E1DC28DD65}"/>
              </a:ext>
            </a:extLst>
          </p:cNvPr>
          <p:cNvSpPr txBox="1"/>
          <p:nvPr/>
        </p:nvSpPr>
        <p:spPr>
          <a:xfrm>
            <a:off x="4733287" y="218209"/>
            <a:ext cx="2488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 smtClean="0"/>
              <a:t>Popuni tablicu.</a:t>
            </a:r>
            <a:endParaRPr lang="hr-HR" sz="3000" i="1" dirty="0"/>
          </a:p>
        </p:txBody>
      </p:sp>
    </p:spTree>
    <p:extLst>
      <p:ext uri="{BB962C8B-B14F-4D97-AF65-F5344CB8AC3E}">
        <p14:creationId xmlns:p14="http://schemas.microsoft.com/office/powerpoint/2010/main" val="18954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7DC42392-74FC-40D8-94E0-30B6AA2DC6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685801"/>
          <a:ext cx="9144000" cy="571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4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Klimatski razredi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Obilježje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rgbClr val="002060"/>
                          </a:solidFill>
                        </a:rPr>
                        <a:t>Prostor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Tropske kišne klime</a:t>
                      </a:r>
                    </a:p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(A)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Visoke temperature zraka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tijekom cijele godine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i velika količina padalina.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Oko ekvatora, tropski ili žarki pojas.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Suhe klime</a:t>
                      </a:r>
                    </a:p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(B)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Nedostatak padalina, česte suše i nastanak pustinja.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Oko obratnica, unutrašnjost Azije.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427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Umjereno-tople kišne klime (C)</a:t>
                      </a:r>
                      <a:r>
                        <a:rPr lang="hr-HR" sz="24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hr-HR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Pravilna izmjena četiri godišnja doba.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Umjereni toplinski pojasevi.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6255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Snježno-šumske klime (D)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Velike razlike u temperaturi između ljeta i zime.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Sjeverni dijelovi Azije,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Europe i Sjeverne Amerike.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192"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Snježne klime</a:t>
                      </a:r>
                    </a:p>
                    <a:p>
                      <a:pPr algn="ctr"/>
                      <a:r>
                        <a:rPr lang="hr-HR" sz="2400" b="1" dirty="0">
                          <a:solidFill>
                            <a:srgbClr val="002060"/>
                          </a:solidFill>
                        </a:rPr>
                        <a:t>(E)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Mala količina padalina, uglavnom snijeg.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solidFill>
                            <a:srgbClr val="002060"/>
                          </a:solidFill>
                        </a:rPr>
                        <a:t>Arktik</a:t>
                      </a:r>
                      <a:r>
                        <a:rPr lang="hr-HR" sz="2200" baseline="0" dirty="0">
                          <a:solidFill>
                            <a:srgbClr val="002060"/>
                          </a:solidFill>
                        </a:rPr>
                        <a:t> i Antarktik.</a:t>
                      </a:r>
                      <a:endParaRPr lang="hr-HR" sz="2200" dirty="0">
                        <a:solidFill>
                          <a:srgbClr val="00206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4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777" y="1096645"/>
            <a:ext cx="10515600" cy="1325563"/>
          </a:xfrm>
        </p:spPr>
        <p:txBody>
          <a:bodyPr/>
          <a:lstStyle/>
          <a:p>
            <a:r>
              <a:rPr lang="sv-SE" b="1" dirty="0"/>
              <a:t/>
            </a:r>
            <a:br>
              <a:rPr lang="sv-SE" b="1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046" y="0"/>
            <a:ext cx="9588331" cy="631979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58106" y="6319797"/>
            <a:ext cx="376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K</a:t>
            </a:r>
            <a:r>
              <a:rPr lang="sv-SE" b="1" dirty="0" smtClean="0"/>
              <a:t>limatsk</a:t>
            </a:r>
            <a:r>
              <a:rPr lang="hr-HR" b="1" dirty="0" smtClean="0"/>
              <a:t>a</a:t>
            </a:r>
            <a:r>
              <a:rPr lang="sv-SE" b="1" dirty="0" smtClean="0"/>
              <a:t> podjel</a:t>
            </a:r>
            <a:r>
              <a:rPr lang="hr-HR" b="1" dirty="0" smtClean="0"/>
              <a:t>a</a:t>
            </a:r>
            <a:r>
              <a:rPr lang="sv-SE" b="1" dirty="0" smtClean="0"/>
              <a:t> prema W. Köppenu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63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0520" y="852805"/>
            <a:ext cx="10515600" cy="1325563"/>
          </a:xfrm>
        </p:spPr>
        <p:txBody>
          <a:bodyPr/>
          <a:lstStyle/>
          <a:p>
            <a:r>
              <a:rPr lang="hr-HR" b="1" dirty="0" smtClean="0"/>
              <a:t>Umjerene klime ( C ):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0232" y="28784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 Umjereno topla kišna klima: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a) sredozemna klima- </a:t>
            </a:r>
            <a:r>
              <a:rPr lang="hr-HR" sz="1800" dirty="0"/>
              <a:t>(</a:t>
            </a:r>
            <a:r>
              <a:rPr lang="hr-HR" sz="1800" dirty="0" smtClean="0"/>
              <a:t>masline)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b) umjereno topla vlažna</a:t>
            </a:r>
            <a:r>
              <a:rPr lang="hr-HR" sz="1800" dirty="0" smtClean="0"/>
              <a:t>- ( bukve)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c) </a:t>
            </a:r>
            <a:r>
              <a:rPr lang="hr-HR" dirty="0" err="1" smtClean="0"/>
              <a:t>sinijska</a:t>
            </a:r>
            <a:r>
              <a:rPr lang="hr-HR" dirty="0" smtClean="0"/>
              <a:t> (ili kineska) klima 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032" y="1858735"/>
            <a:ext cx="3438525" cy="3429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5" y="1947941"/>
            <a:ext cx="3267075" cy="3286125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879244" y="2219668"/>
            <a:ext cx="3286125" cy="64293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 smtClean="0">
                <a:solidFill>
                  <a:schemeClr val="tx1"/>
                </a:solidFill>
              </a:rPr>
              <a:t>Umjereni pojasevi</a:t>
            </a:r>
          </a:p>
          <a:p>
            <a:pPr algn="ctr">
              <a:defRPr/>
            </a:pPr>
            <a:r>
              <a:rPr lang="hr-HR" b="1" dirty="0" smtClean="0">
                <a:solidFill>
                  <a:schemeClr val="tx1"/>
                </a:solidFill>
              </a:rPr>
              <a:t>Najpovoljnije </a:t>
            </a:r>
            <a:r>
              <a:rPr lang="hr-HR" b="1" dirty="0">
                <a:solidFill>
                  <a:schemeClr val="tx1"/>
                </a:solidFill>
              </a:rPr>
              <a:t>za život ljudi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273" y="1716730"/>
            <a:ext cx="7176816" cy="473131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287521" y="3992589"/>
            <a:ext cx="6972451" cy="11676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201667" y="2820439"/>
            <a:ext cx="7032027" cy="11776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659" y="4883413"/>
            <a:ext cx="6974428" cy="11583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385889" y="5989801"/>
            <a:ext cx="6972451" cy="116763"/>
          </a:xfrm>
          <a:prstGeom prst="rect">
            <a:avLst/>
          </a:prstGeom>
        </p:spPr>
      </p:pic>
      <p:sp>
        <p:nvSpPr>
          <p:cNvPr id="15" name="Pravokutnik 14"/>
          <p:cNvSpPr/>
          <p:nvPr/>
        </p:nvSpPr>
        <p:spPr>
          <a:xfrm>
            <a:off x="7447843" y="5613554"/>
            <a:ext cx="2079333" cy="117364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ln w="0"/>
                <a:solidFill>
                  <a:schemeClr val="bg1"/>
                </a:solidFill>
              </a:rPr>
              <a:t>Umjerena količina padalina i umjerene temperature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836"/>
            <a:ext cx="10760373" cy="132904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86" y="1656637"/>
            <a:ext cx="6754090" cy="5065568"/>
          </a:xfrm>
          <a:prstGeom prst="rect">
            <a:avLst/>
          </a:prstGeom>
        </p:spPr>
      </p:pic>
      <p:sp>
        <p:nvSpPr>
          <p:cNvPr id="6" name="Rounded Rectangle 7"/>
          <p:cNvSpPr/>
          <p:nvPr/>
        </p:nvSpPr>
        <p:spPr>
          <a:xfrm>
            <a:off x="665546" y="2329553"/>
            <a:ext cx="2747294" cy="142165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tx1"/>
                </a:solidFill>
              </a:rPr>
              <a:t>Izvorna vegetacija: Listopadna šuma- </a:t>
            </a:r>
            <a:r>
              <a:rPr lang="hr-HR" b="1" dirty="0" smtClean="0">
                <a:solidFill>
                  <a:schemeClr val="tx1"/>
                </a:solidFill>
              </a:rPr>
              <a:t>makija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tx1"/>
                </a:solidFill>
              </a:rPr>
              <a:t>uvelike </a:t>
            </a:r>
            <a:r>
              <a:rPr lang="hr-HR" b="1" dirty="0">
                <a:solidFill>
                  <a:schemeClr val="tx1"/>
                </a:solidFill>
              </a:rPr>
              <a:t>iskrčena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564" y="617328"/>
            <a:ext cx="8721436" cy="62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7639" y="3452657"/>
            <a:ext cx="10515600" cy="332926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r-HR" dirty="0" smtClean="0"/>
              <a:t>vlažna </a:t>
            </a:r>
            <a:r>
              <a:rPr lang="hr-HR" dirty="0"/>
              <a:t>snježno-šumska </a:t>
            </a:r>
            <a:r>
              <a:rPr lang="hr-HR" dirty="0" smtClean="0"/>
              <a:t>klima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 smtClean="0"/>
              <a:t>suha </a:t>
            </a:r>
            <a:r>
              <a:rPr lang="hr-HR" dirty="0"/>
              <a:t>snježno-šumska klima</a:t>
            </a:r>
          </a:p>
          <a:p>
            <a:pPr marL="514350" indent="-514350">
              <a:buAutoNum type="arabicPeriod"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742405" y="1035685"/>
            <a:ext cx="10515600" cy="1325563"/>
          </a:xfrm>
        </p:spPr>
        <p:txBody>
          <a:bodyPr/>
          <a:lstStyle/>
          <a:p>
            <a:r>
              <a:rPr lang="hr-HR" b="1" dirty="0" smtClean="0"/>
              <a:t>Snježno šumske klime</a:t>
            </a:r>
            <a:r>
              <a:rPr lang="hr-HR" b="1" dirty="0" smtClean="0"/>
              <a:t> </a:t>
            </a:r>
            <a:r>
              <a:rPr lang="hr-HR" b="1" dirty="0" smtClean="0"/>
              <a:t>( </a:t>
            </a:r>
            <a:r>
              <a:rPr lang="hr-HR" b="1" dirty="0"/>
              <a:t>D</a:t>
            </a:r>
            <a:r>
              <a:rPr lang="hr-HR" b="1" dirty="0" smtClean="0"/>
              <a:t> </a:t>
            </a:r>
            <a:r>
              <a:rPr lang="hr-HR" b="1" dirty="0" smtClean="0"/>
              <a:t>):</a:t>
            </a:r>
            <a:endParaRPr lang="hr-HR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981" y="2127094"/>
            <a:ext cx="7181710" cy="4730906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879244" y="2219668"/>
            <a:ext cx="3286125" cy="64293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 smtClean="0">
                <a:solidFill>
                  <a:schemeClr val="tx1"/>
                </a:solidFill>
              </a:rPr>
              <a:t>Sjeverni umjereni toplinski pojas</a:t>
            </a:r>
            <a:endParaRPr lang="hr-HR" b="1" dirty="0" smtClean="0">
              <a:solidFill>
                <a:schemeClr val="tx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94385" y="4257353"/>
            <a:ext cx="7032027" cy="11776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94385" y="3081857"/>
            <a:ext cx="7032027" cy="11776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785" y="2253385"/>
            <a:ext cx="3769673" cy="4243457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4477295" y="5576240"/>
            <a:ext cx="2079333" cy="117364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padaline uglavnom </a:t>
            </a:r>
            <a:r>
              <a:rPr lang="pl-PL" dirty="0"/>
              <a:t>u toplijoj polovici godine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9721024" y="1305559"/>
            <a:ext cx="2071688" cy="785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r-HR" dirty="0"/>
              <a:t>duge i hladne </a:t>
            </a:r>
            <a:r>
              <a:rPr lang="hr-HR" dirty="0" smtClean="0"/>
              <a:t>zime </a:t>
            </a:r>
            <a:r>
              <a:rPr lang="hr-HR" dirty="0"/>
              <a:t>te svježa ljeta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88723">
            <a:off x="5938402" y="3706492"/>
            <a:ext cx="3159563" cy="117325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39277" flipV="1">
            <a:off x="6476176" y="3112357"/>
            <a:ext cx="4634101" cy="18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685" y="539496"/>
            <a:ext cx="8876315" cy="60350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-125026"/>
            <a:ext cx="10760373" cy="132904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177" y="797205"/>
            <a:ext cx="8669383" cy="5777331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0" y="2199481"/>
            <a:ext cx="363901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Nunito"/>
              </a:rPr>
              <a:t>Tajga- </a:t>
            </a:r>
            <a:r>
              <a:rPr lang="hr-HR" sz="2400" dirty="0"/>
              <a:t>vazdazelena šuma </a:t>
            </a:r>
            <a:endParaRPr lang="hr-HR" sz="2400" dirty="0" smtClean="0"/>
          </a:p>
          <a:p>
            <a:r>
              <a:rPr lang="hr-HR" sz="2400" dirty="0"/>
              <a:t> </a:t>
            </a:r>
            <a:r>
              <a:rPr lang="hr-HR" sz="2400" dirty="0" smtClean="0"/>
              <a:t> pretežno </a:t>
            </a:r>
            <a:r>
              <a:rPr lang="hr-HR" sz="2400" dirty="0"/>
              <a:t>tankih stabala</a:t>
            </a:r>
            <a:r>
              <a:rPr lang="pl-PL" dirty="0">
                <a:solidFill>
                  <a:srgbClr val="262626"/>
                </a:solidFill>
                <a:latin typeface="Nunito"/>
              </a:rPr>
              <a:t> </a:t>
            </a:r>
            <a:endParaRPr lang="hr-HR" dirty="0"/>
          </a:p>
        </p:txBody>
      </p:sp>
      <p:sp>
        <p:nvSpPr>
          <p:cNvPr id="8" name="Rounded Rectangle 5"/>
          <p:cNvSpPr/>
          <p:nvPr/>
        </p:nvSpPr>
        <p:spPr>
          <a:xfrm>
            <a:off x="553947" y="3943894"/>
            <a:ext cx="2000250" cy="21431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</a:rPr>
              <a:t>Jela, smreka, bor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</a:rPr>
              <a:t>Velikim dijelom nenaseljena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/>
                </a:solidFill>
              </a:rPr>
              <a:t>Vukovi, mevjedi, sobovi, sitni krznaši</a:t>
            </a:r>
          </a:p>
        </p:txBody>
      </p:sp>
    </p:spTree>
    <p:extLst>
      <p:ext uri="{BB962C8B-B14F-4D97-AF65-F5344CB8AC3E}">
        <p14:creationId xmlns:p14="http://schemas.microsoft.com/office/powerpoint/2010/main" val="25976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106" y="1351749"/>
            <a:ext cx="7539894" cy="4970674"/>
          </a:xfrm>
          <a:prstGeom prst="rect">
            <a:avLst/>
          </a:prstGeom>
        </p:spPr>
      </p:pic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55023" y="1000851"/>
            <a:ext cx="10515600" cy="1325563"/>
          </a:xfrm>
        </p:spPr>
        <p:txBody>
          <a:bodyPr/>
          <a:lstStyle/>
          <a:p>
            <a:r>
              <a:rPr lang="hr-HR" b="1" dirty="0" smtClean="0"/>
              <a:t>Snježne klime</a:t>
            </a:r>
            <a:r>
              <a:rPr lang="hr-HR" b="1" dirty="0" smtClean="0"/>
              <a:t> </a:t>
            </a:r>
            <a:r>
              <a:rPr lang="hr-HR" b="1" dirty="0" smtClean="0"/>
              <a:t>( </a:t>
            </a:r>
            <a:r>
              <a:rPr lang="hr-HR" b="1" dirty="0"/>
              <a:t>E</a:t>
            </a:r>
            <a:r>
              <a:rPr lang="hr-HR" b="1" dirty="0" smtClean="0"/>
              <a:t> </a:t>
            </a:r>
            <a:r>
              <a:rPr lang="hr-HR" b="1" dirty="0" smtClean="0"/>
              <a:t>):</a:t>
            </a:r>
            <a:endParaRPr lang="hr-HR" b="1" dirty="0"/>
          </a:p>
        </p:txBody>
      </p:sp>
      <p:sp>
        <p:nvSpPr>
          <p:cNvPr id="6" name="Rectangle 15"/>
          <p:cNvSpPr/>
          <p:nvPr/>
        </p:nvSpPr>
        <p:spPr>
          <a:xfrm>
            <a:off x="687655" y="2237085"/>
            <a:ext cx="3588253" cy="125549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r-HR" dirty="0">
                <a:solidFill>
                  <a:srgbClr val="262626"/>
                </a:solidFill>
                <a:latin typeface="Nunito"/>
              </a:rPr>
              <a:t>krajevi u visokim geografskim širinama, a u nižim širinama samo najviši planinski vrhunci i </a:t>
            </a:r>
            <a:r>
              <a:rPr lang="hr-HR" dirty="0" smtClean="0">
                <a:solidFill>
                  <a:srgbClr val="262626"/>
                </a:solidFill>
                <a:latin typeface="Nunito"/>
              </a:rPr>
              <a:t>visoravni</a:t>
            </a:r>
            <a:endParaRPr lang="hr-HR" dirty="0"/>
          </a:p>
        </p:txBody>
      </p:sp>
      <p:sp>
        <p:nvSpPr>
          <p:cNvPr id="9" name="Rezervirano mjesto sadržaja 2"/>
          <p:cNvSpPr txBox="1">
            <a:spLocks/>
          </p:cNvSpPr>
          <p:nvPr/>
        </p:nvSpPr>
        <p:spPr>
          <a:xfrm>
            <a:off x="132804" y="4001297"/>
            <a:ext cx="10515600" cy="332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 smtClean="0"/>
              <a:t>Klima tundre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 smtClean="0"/>
              <a:t>Klima vječnog mraza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hr-H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03" y="1586127"/>
            <a:ext cx="4169227" cy="4321627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9721024" y="1305559"/>
            <a:ext cx="2071688" cy="785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r-HR" dirty="0"/>
              <a:t>v</a:t>
            </a:r>
            <a:r>
              <a:rPr lang="hr-HR" dirty="0" smtClean="0"/>
              <a:t>rlo </a:t>
            </a:r>
            <a:r>
              <a:rPr lang="hr-HR" dirty="0"/>
              <a:t>hladne </a:t>
            </a:r>
            <a:r>
              <a:rPr lang="hr-HR" dirty="0" smtClean="0"/>
              <a:t>zime 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39277" flipV="1">
            <a:off x="6245769" y="2773008"/>
            <a:ext cx="4352567" cy="1758241"/>
          </a:xfrm>
          <a:prstGeom prst="rect">
            <a:avLst/>
          </a:prstGeom>
        </p:spPr>
      </p:pic>
      <p:sp>
        <p:nvSpPr>
          <p:cNvPr id="14" name="Pravokutnik 13"/>
          <p:cNvSpPr/>
          <p:nvPr/>
        </p:nvSpPr>
        <p:spPr>
          <a:xfrm>
            <a:off x="4049884" y="5338354"/>
            <a:ext cx="2079333" cy="85425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</a:t>
            </a:r>
            <a:r>
              <a:rPr lang="pl-PL" dirty="0" smtClean="0"/>
              <a:t>ala količina padalina</a:t>
            </a:r>
            <a:endParaRPr lang="hr-HR" dirty="0">
              <a:ln w="0"/>
              <a:solidFill>
                <a:schemeClr val="bg1"/>
              </a:solidFill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88723">
            <a:off x="5375640" y="3379473"/>
            <a:ext cx="3159563" cy="11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2009" y="1134765"/>
            <a:ext cx="10515600" cy="4351338"/>
          </a:xfrm>
        </p:spPr>
        <p:txBody>
          <a:bodyPr/>
          <a:lstStyle/>
          <a:p>
            <a:r>
              <a:rPr lang="hr-HR" b="1" dirty="0" smtClean="0"/>
              <a:t>tundra </a:t>
            </a:r>
            <a:r>
              <a:rPr lang="hr-HR" dirty="0"/>
              <a:t>– </a:t>
            </a:r>
            <a:r>
              <a:rPr lang="hr-HR" dirty="0" smtClean="0"/>
              <a:t>biljna </a:t>
            </a:r>
            <a:r>
              <a:rPr lang="hr-HR" dirty="0"/>
              <a:t>zajednice mahovina</a:t>
            </a:r>
            <a:r>
              <a:rPr lang="hr-HR" dirty="0" smtClean="0"/>
              <a:t>,</a:t>
            </a:r>
          </a:p>
          <a:p>
            <a:pPr marL="0" indent="0">
              <a:buNone/>
            </a:pPr>
            <a:r>
              <a:rPr lang="hr-HR" dirty="0" smtClean="0"/>
              <a:t> </a:t>
            </a:r>
            <a:r>
              <a:rPr lang="hr-HR" dirty="0"/>
              <a:t>lišajeva te niskog kržljavog </a:t>
            </a:r>
            <a:r>
              <a:rPr lang="hr-HR" dirty="0" smtClean="0"/>
              <a:t>raslinja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457" y="-200375"/>
            <a:ext cx="10760373" cy="13351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73" y="2042460"/>
            <a:ext cx="7239396" cy="46380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771" y="706335"/>
            <a:ext cx="7713085" cy="617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60943CC4-8BAB-4981-AEA1-CDA79D28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3" t="22162" b="37207"/>
          <a:stretch>
            <a:fillRect/>
          </a:stretch>
        </p:blipFill>
        <p:spPr bwMode="auto">
          <a:xfrm>
            <a:off x="7969250" y="2105891"/>
            <a:ext cx="4168775" cy="35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>
            <a:extLst>
              <a:ext uri="{FF2B5EF4-FFF2-40B4-BE49-F238E27FC236}">
                <a16:creationId xmlns:a16="http://schemas.microsoft.com/office/drawing/2014/main" id="{076ECEB5-7DCC-4AB9-B63B-D3BE3E04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91777" b="88919"/>
          <a:stretch>
            <a:fillRect/>
          </a:stretch>
        </p:blipFill>
        <p:spPr bwMode="auto">
          <a:xfrm>
            <a:off x="7969250" y="866775"/>
            <a:ext cx="736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>
            <a:extLst>
              <a:ext uri="{FF2B5EF4-FFF2-40B4-BE49-F238E27FC236}">
                <a16:creationId xmlns:a16="http://schemas.microsoft.com/office/drawing/2014/main" id="{1B07ED34-EF48-4E1F-A3C5-E1DF1BF0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91777" b="88919"/>
          <a:stretch>
            <a:fillRect/>
          </a:stretch>
        </p:blipFill>
        <p:spPr bwMode="auto">
          <a:xfrm>
            <a:off x="7848600" y="901700"/>
            <a:ext cx="736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D2D32A2-4B7A-454D-9A07-61F441A51459}"/>
              </a:ext>
            </a:extLst>
          </p:cNvPr>
          <p:cNvSpPr txBox="1"/>
          <p:nvPr/>
        </p:nvSpPr>
        <p:spPr>
          <a:xfrm>
            <a:off x="1939637" y="1406344"/>
            <a:ext cx="8443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/>
              <a:t>Na prazne linije upiši slova odgovarajućih klima.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1" y="2047719"/>
            <a:ext cx="7181710" cy="4730906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667991" y="5631904"/>
            <a:ext cx="2213263" cy="831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4128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350</Words>
  <Application>Microsoft Office PowerPoint</Application>
  <PresentationFormat>Široki zaslon</PresentationFormat>
  <Paragraphs>77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Nunito</vt:lpstr>
      <vt:lpstr>Tema sustava Office</vt:lpstr>
      <vt:lpstr>PowerPoint prezentacija</vt:lpstr>
      <vt:lpstr> </vt:lpstr>
      <vt:lpstr>Umjerene klime ( C ):</vt:lpstr>
      <vt:lpstr>PowerPoint prezentacija</vt:lpstr>
      <vt:lpstr>Snježno šumske klime ( D ):</vt:lpstr>
      <vt:lpstr>PowerPoint prezentacija</vt:lpstr>
      <vt:lpstr>Snježne klime ( E ):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17</cp:revision>
  <dcterms:created xsi:type="dcterms:W3CDTF">2021-04-27T13:30:53Z</dcterms:created>
  <dcterms:modified xsi:type="dcterms:W3CDTF">2021-04-27T17:39:31Z</dcterms:modified>
</cp:coreProperties>
</file>